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81" r:id="rId5"/>
    <p:sldId id="282" r:id="rId6"/>
    <p:sldId id="274" r:id="rId7"/>
    <p:sldId id="275" r:id="rId8"/>
    <p:sldId id="276" r:id="rId9"/>
    <p:sldId id="288" r:id="rId10"/>
    <p:sldId id="289" r:id="rId11"/>
    <p:sldId id="290" r:id="rId12"/>
    <p:sldId id="291" r:id="rId13"/>
    <p:sldId id="295" r:id="rId14"/>
    <p:sldId id="296" r:id="rId15"/>
    <p:sldId id="292" r:id="rId16"/>
    <p:sldId id="293" r:id="rId17"/>
    <p:sldId id="294" r:id="rId18"/>
    <p:sldId id="297" r:id="rId19"/>
    <p:sldId id="298" r:id="rId20"/>
    <p:sldId id="299" r:id="rId21"/>
    <p:sldId id="301" r:id="rId22"/>
    <p:sldId id="302" r:id="rId23"/>
    <p:sldId id="306" r:id="rId24"/>
    <p:sldId id="300" r:id="rId25"/>
    <p:sldId id="304" r:id="rId26"/>
    <p:sldId id="305" r:id="rId27"/>
    <p:sldId id="267" r:id="rId28"/>
    <p:sldId id="285" r:id="rId29"/>
    <p:sldId id="308" r:id="rId30"/>
    <p:sldId id="309" r:id="rId31"/>
    <p:sldId id="310" r:id="rId32"/>
    <p:sldId id="311" r:id="rId33"/>
    <p:sldId id="307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D6923-8133-428B-8572-F6A362C029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80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18960-E78E-40BA-A9D0-48D6E6F005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2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81DC0-BDEB-4B34-88E0-F7C6CE988C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414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3C31C-D092-405E-AC3A-D65D81BB2B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155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B3905-4D08-42D6-B7CE-A2FB786A52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032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47AE45-C128-453E-A5DC-E4419B5BBF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927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B8245D-DA4C-4CAF-8733-03A3E3A869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12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C4A14-FD89-4018-9307-9D15A1870B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19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98A8E2-AA21-4085-A3BD-26D8AA71E7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14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0FC896-7F43-47E8-B9FC-17C44A818C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36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65A24E-C72E-4EC2-9376-A541AE7DE4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531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E495F-A59B-4C55-A1DD-72FAC39759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076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279BF-4096-4599-BFF1-ABF4485C47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8966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A9611-D994-4B2C-8FA1-991B2CC07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287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0ADBBE-7C62-4EF9-856C-24553EBCB4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558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fld id="{EAC9C0DD-029A-44C2-BB69-8264BC8C22A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4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jpeg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3.jpeg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jpeg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Work, Energy &amp; Power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Physics</a:t>
            </a:r>
          </a:p>
        </p:txBody>
      </p:sp>
      <p:pic>
        <p:nvPicPr>
          <p:cNvPr id="3076" name="Picture 4" descr="weightlifti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14800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  <a:latin typeface="Berlin Sans FB Demi" pitchFamily="34" charset="0"/>
              </a:rPr>
              <a:t>How is all energy divided?</a:t>
            </a:r>
            <a:r>
              <a:rPr lang="en-US" altLang="en-US">
                <a:latin typeface="Berlin Sans FB Demi" pitchFamily="34" charset="0"/>
              </a:rPr>
              <a:t> </a:t>
            </a:r>
          </a:p>
        </p:txBody>
      </p:sp>
      <p:grpSp>
        <p:nvGrpSpPr>
          <p:cNvPr id="47107" name="Group 3"/>
          <p:cNvGrpSpPr>
            <a:grpSpLocks/>
          </p:cNvGrpSpPr>
          <p:nvPr/>
        </p:nvGrpSpPr>
        <p:grpSpPr bwMode="auto">
          <a:xfrm>
            <a:off x="2514600" y="2209800"/>
            <a:ext cx="2133600" cy="1981200"/>
            <a:chOff x="1344" y="1440"/>
            <a:chExt cx="1344" cy="1248"/>
          </a:xfrm>
        </p:grpSpPr>
        <p:sp>
          <p:nvSpPr>
            <p:cNvPr id="47108" name="Oval 4"/>
            <p:cNvSpPr>
              <a:spLocks noChangeArrowheads="1"/>
            </p:cNvSpPr>
            <p:nvPr/>
          </p:nvSpPr>
          <p:spPr bwMode="auto">
            <a:xfrm>
              <a:off x="1344" y="1440"/>
              <a:ext cx="1344" cy="1248"/>
            </a:xfrm>
            <a:prstGeom prst="ellipse">
              <a:avLst/>
            </a:prstGeom>
            <a:noFill/>
            <a:ln w="635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9" name="Text Box 5"/>
            <p:cNvSpPr txBox="1">
              <a:spLocks noChangeArrowheads="1"/>
            </p:cNvSpPr>
            <p:nvPr/>
          </p:nvSpPr>
          <p:spPr bwMode="auto">
            <a:xfrm>
              <a:off x="1440" y="1728"/>
              <a:ext cx="1195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3200" b="1"/>
                <a:t>Potential</a:t>
              </a:r>
            </a:p>
            <a:p>
              <a:pPr algn="ctr" eaLnBrk="0" hangingPunct="0"/>
              <a:r>
                <a:rPr lang="en-US" altLang="en-US" sz="3200" b="1"/>
                <a:t>Energy</a:t>
              </a:r>
            </a:p>
          </p:txBody>
        </p:sp>
      </p:grpSp>
      <p:grpSp>
        <p:nvGrpSpPr>
          <p:cNvPr id="47110" name="Group 6"/>
          <p:cNvGrpSpPr>
            <a:grpSpLocks/>
          </p:cNvGrpSpPr>
          <p:nvPr/>
        </p:nvGrpSpPr>
        <p:grpSpPr bwMode="auto">
          <a:xfrm>
            <a:off x="6705600" y="2209800"/>
            <a:ext cx="2133600" cy="1981200"/>
            <a:chOff x="3696" y="1392"/>
            <a:chExt cx="1344" cy="1248"/>
          </a:xfrm>
        </p:grpSpPr>
        <p:sp>
          <p:nvSpPr>
            <p:cNvPr id="47111" name="Oval 7"/>
            <p:cNvSpPr>
              <a:spLocks noChangeArrowheads="1"/>
            </p:cNvSpPr>
            <p:nvPr/>
          </p:nvSpPr>
          <p:spPr bwMode="auto">
            <a:xfrm>
              <a:off x="3696" y="1392"/>
              <a:ext cx="1344" cy="1248"/>
            </a:xfrm>
            <a:prstGeom prst="ellipse">
              <a:avLst/>
            </a:prstGeom>
            <a:noFill/>
            <a:ln w="635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2" name="Text Box 8"/>
            <p:cNvSpPr txBox="1">
              <a:spLocks noChangeArrowheads="1"/>
            </p:cNvSpPr>
            <p:nvPr/>
          </p:nvSpPr>
          <p:spPr bwMode="auto">
            <a:xfrm>
              <a:off x="3840" y="1680"/>
              <a:ext cx="1008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sz="3200" b="1"/>
                <a:t>Kinetic</a:t>
              </a:r>
            </a:p>
            <a:p>
              <a:pPr algn="ctr" eaLnBrk="0" hangingPunct="0"/>
              <a:r>
                <a:rPr lang="en-US" altLang="en-US" sz="3200" b="1"/>
                <a:t>Energy</a:t>
              </a:r>
            </a:p>
          </p:txBody>
        </p:sp>
      </p:grp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4419600" y="1295400"/>
            <a:ext cx="244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3600" b="1"/>
              <a:t>All Energy</a:t>
            </a:r>
          </a:p>
        </p:txBody>
      </p:sp>
      <p:grpSp>
        <p:nvGrpSpPr>
          <p:cNvPr id="47114" name="Group 10"/>
          <p:cNvGrpSpPr>
            <a:grpSpLocks/>
          </p:cNvGrpSpPr>
          <p:nvPr/>
        </p:nvGrpSpPr>
        <p:grpSpPr bwMode="auto">
          <a:xfrm>
            <a:off x="4343400" y="2057400"/>
            <a:ext cx="2590800" cy="228600"/>
            <a:chOff x="2160" y="1296"/>
            <a:chExt cx="1632" cy="144"/>
          </a:xfrm>
        </p:grpSpPr>
        <p:sp>
          <p:nvSpPr>
            <p:cNvPr id="47115" name="Line 11"/>
            <p:cNvSpPr>
              <a:spLocks noChangeShapeType="1"/>
            </p:cNvSpPr>
            <p:nvPr/>
          </p:nvSpPr>
          <p:spPr bwMode="auto">
            <a:xfrm>
              <a:off x="3696" y="1296"/>
              <a:ext cx="96" cy="14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Line 12"/>
            <p:cNvSpPr>
              <a:spLocks noChangeShapeType="1"/>
            </p:cNvSpPr>
            <p:nvPr/>
          </p:nvSpPr>
          <p:spPr bwMode="auto">
            <a:xfrm flipH="1">
              <a:off x="2160" y="1296"/>
              <a:ext cx="96" cy="14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17" name="Group 13"/>
          <p:cNvGrpSpPr>
            <a:grpSpLocks/>
          </p:cNvGrpSpPr>
          <p:nvPr/>
        </p:nvGrpSpPr>
        <p:grpSpPr bwMode="auto">
          <a:xfrm>
            <a:off x="228600" y="4648200"/>
            <a:ext cx="6705600" cy="1981200"/>
            <a:chOff x="192" y="2928"/>
            <a:chExt cx="4224" cy="1248"/>
          </a:xfrm>
        </p:grpSpPr>
        <p:sp>
          <p:nvSpPr>
            <p:cNvPr id="47118" name="Oval 14"/>
            <p:cNvSpPr>
              <a:spLocks noChangeArrowheads="1"/>
            </p:cNvSpPr>
            <p:nvPr/>
          </p:nvSpPr>
          <p:spPr bwMode="auto">
            <a:xfrm>
              <a:off x="192" y="2928"/>
              <a:ext cx="1344" cy="1248"/>
            </a:xfrm>
            <a:prstGeom prst="ellipse">
              <a:avLst/>
            </a:prstGeom>
            <a:noFill/>
            <a:ln w="635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9" name="Text Box 15"/>
            <p:cNvSpPr txBox="1">
              <a:spLocks noChangeArrowheads="1"/>
            </p:cNvSpPr>
            <p:nvPr/>
          </p:nvSpPr>
          <p:spPr bwMode="auto">
            <a:xfrm>
              <a:off x="240" y="3168"/>
              <a:ext cx="1296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sz="2800"/>
                <a:t>Gravitation</a:t>
              </a:r>
            </a:p>
            <a:p>
              <a:pPr algn="ctr" eaLnBrk="0" hangingPunct="0"/>
              <a:r>
                <a:rPr lang="en-US" altLang="en-US" sz="2800"/>
                <a:t>Potential</a:t>
              </a:r>
            </a:p>
            <a:p>
              <a:pPr algn="ctr" eaLnBrk="0" hangingPunct="0"/>
              <a:r>
                <a:rPr lang="en-US" altLang="en-US" sz="2800"/>
                <a:t>Energy</a:t>
              </a:r>
            </a:p>
          </p:txBody>
        </p:sp>
        <p:sp>
          <p:nvSpPr>
            <p:cNvPr id="47120" name="Oval 16"/>
            <p:cNvSpPr>
              <a:spLocks noChangeArrowheads="1"/>
            </p:cNvSpPr>
            <p:nvPr/>
          </p:nvSpPr>
          <p:spPr bwMode="auto">
            <a:xfrm>
              <a:off x="1632" y="2928"/>
              <a:ext cx="1344" cy="1248"/>
            </a:xfrm>
            <a:prstGeom prst="ellipse">
              <a:avLst/>
            </a:prstGeom>
            <a:noFill/>
            <a:ln w="635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1" name="Text Box 17"/>
            <p:cNvSpPr txBox="1">
              <a:spLocks noChangeArrowheads="1"/>
            </p:cNvSpPr>
            <p:nvPr/>
          </p:nvSpPr>
          <p:spPr bwMode="auto">
            <a:xfrm>
              <a:off x="1776" y="3120"/>
              <a:ext cx="1056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sz="2800"/>
                <a:t>Elastic</a:t>
              </a:r>
            </a:p>
            <a:p>
              <a:pPr algn="ctr" eaLnBrk="0" hangingPunct="0"/>
              <a:r>
                <a:rPr lang="en-US" altLang="en-US" sz="2800"/>
                <a:t>Potential</a:t>
              </a:r>
            </a:p>
            <a:p>
              <a:pPr algn="ctr" eaLnBrk="0" hangingPunct="0"/>
              <a:r>
                <a:rPr lang="en-US" altLang="en-US" sz="2800"/>
                <a:t>Energy</a:t>
              </a:r>
            </a:p>
          </p:txBody>
        </p:sp>
        <p:sp>
          <p:nvSpPr>
            <p:cNvPr id="47122" name="Oval 18"/>
            <p:cNvSpPr>
              <a:spLocks noChangeArrowheads="1"/>
            </p:cNvSpPr>
            <p:nvPr/>
          </p:nvSpPr>
          <p:spPr bwMode="auto">
            <a:xfrm>
              <a:off x="3072" y="2928"/>
              <a:ext cx="1344" cy="1248"/>
            </a:xfrm>
            <a:prstGeom prst="ellipse">
              <a:avLst/>
            </a:prstGeom>
            <a:noFill/>
            <a:ln w="635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3" name="Text Box 19"/>
            <p:cNvSpPr txBox="1">
              <a:spLocks noChangeArrowheads="1"/>
            </p:cNvSpPr>
            <p:nvPr/>
          </p:nvSpPr>
          <p:spPr bwMode="auto">
            <a:xfrm>
              <a:off x="3120" y="3168"/>
              <a:ext cx="1296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sz="2800"/>
                <a:t>Chemical</a:t>
              </a:r>
            </a:p>
            <a:p>
              <a:pPr algn="ctr" eaLnBrk="0" hangingPunct="0"/>
              <a:r>
                <a:rPr lang="en-US" altLang="en-US" sz="2800"/>
                <a:t>Potential</a:t>
              </a:r>
            </a:p>
            <a:p>
              <a:pPr algn="ctr" eaLnBrk="0" hangingPunct="0"/>
              <a:r>
                <a:rPr lang="en-US" altLang="en-US" sz="2800"/>
                <a:t>Energy</a:t>
              </a:r>
            </a:p>
          </p:txBody>
        </p:sp>
      </p:grpSp>
      <p:grpSp>
        <p:nvGrpSpPr>
          <p:cNvPr id="47124" name="Group 20"/>
          <p:cNvGrpSpPr>
            <a:grpSpLocks/>
          </p:cNvGrpSpPr>
          <p:nvPr/>
        </p:nvGrpSpPr>
        <p:grpSpPr bwMode="auto">
          <a:xfrm>
            <a:off x="2209800" y="4114800"/>
            <a:ext cx="2743200" cy="381000"/>
            <a:chOff x="1392" y="2592"/>
            <a:chExt cx="1728" cy="240"/>
          </a:xfrm>
        </p:grpSpPr>
        <p:sp>
          <p:nvSpPr>
            <p:cNvPr id="47125" name="Line 21"/>
            <p:cNvSpPr>
              <a:spLocks noChangeShapeType="1"/>
            </p:cNvSpPr>
            <p:nvPr/>
          </p:nvSpPr>
          <p:spPr bwMode="auto">
            <a:xfrm flipH="1">
              <a:off x="1392" y="2592"/>
              <a:ext cx="96" cy="14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Line 22"/>
            <p:cNvSpPr>
              <a:spLocks noChangeShapeType="1"/>
            </p:cNvSpPr>
            <p:nvPr/>
          </p:nvSpPr>
          <p:spPr bwMode="auto">
            <a:xfrm>
              <a:off x="3024" y="2592"/>
              <a:ext cx="96" cy="14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23"/>
            <p:cNvSpPr>
              <a:spLocks noChangeShapeType="1"/>
            </p:cNvSpPr>
            <p:nvPr/>
          </p:nvSpPr>
          <p:spPr bwMode="auto">
            <a:xfrm>
              <a:off x="2256" y="2736"/>
              <a:ext cx="0" cy="96"/>
            </a:xfrm>
            <a:prstGeom prst="line">
              <a:avLst/>
            </a:prstGeom>
            <a:noFill/>
            <a:ln w="50800">
              <a:solidFill>
                <a:srgbClr val="FFFF99"/>
              </a:solidFill>
              <a:round/>
              <a:headEnd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25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Potential              </a:t>
            </a:r>
            <a:r>
              <a:rPr lang="en-US" altLang="en-US" dirty="0" smtClean="0"/>
              <a:t>   Kinetic</a:t>
            </a:r>
            <a:endParaRPr lang="en-US" alt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r>
              <a:rPr lang="en-US" altLang="en-US" sz="2800" b="1">
                <a:cs typeface="Times New Roman" panose="02020603050405020304" pitchFamily="18" charset="0"/>
              </a:rPr>
              <a:t>energy of position or energy in storage.</a:t>
            </a:r>
          </a:p>
          <a:p>
            <a:pPr>
              <a:buFontTx/>
              <a:buNone/>
            </a:pPr>
            <a:r>
              <a:rPr lang="en-US" altLang="en-US" sz="2800"/>
              <a:t> </a:t>
            </a:r>
          </a:p>
          <a:p>
            <a:pPr lvl="1"/>
            <a:r>
              <a:rPr lang="en-US" altLang="en-US" sz="2400"/>
              <a:t>Water behind a dam</a:t>
            </a:r>
          </a:p>
          <a:p>
            <a:pPr lvl="1"/>
            <a:r>
              <a:rPr lang="en-US" altLang="en-US" sz="2400"/>
              <a:t>Hammer over head</a:t>
            </a:r>
          </a:p>
          <a:p>
            <a:pPr lvl="1"/>
            <a:r>
              <a:rPr lang="en-US" altLang="en-US" sz="2400"/>
              <a:t>Food on the plate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r>
              <a:rPr lang="en-US" altLang="en-US" sz="2800" b="1" dirty="0">
                <a:cs typeface="Times New Roman" panose="02020603050405020304" pitchFamily="18" charset="0"/>
              </a:rPr>
              <a:t>energy of motion, the form capable of doing work</a:t>
            </a:r>
            <a:r>
              <a:rPr lang="en-US" altLang="en-US" sz="2800" dirty="0"/>
              <a:t> </a:t>
            </a:r>
          </a:p>
          <a:p>
            <a:pPr lvl="1"/>
            <a:r>
              <a:rPr lang="en-US" altLang="en-US" sz="2400" dirty="0"/>
              <a:t>Flowing water</a:t>
            </a:r>
          </a:p>
          <a:p>
            <a:pPr lvl="1"/>
            <a:r>
              <a:rPr lang="en-US" altLang="en-US" sz="2400" dirty="0"/>
              <a:t>A falling hammer</a:t>
            </a:r>
          </a:p>
          <a:p>
            <a:pPr lvl="1"/>
            <a:r>
              <a:rPr lang="en-US" altLang="en-US" sz="2400" dirty="0"/>
              <a:t>Electrons regenerating ATP in a </a:t>
            </a:r>
            <a:r>
              <a:rPr lang="en-US" altLang="en-US" sz="2400" dirty="0" err="1"/>
              <a:t>bio’l</a:t>
            </a:r>
            <a:r>
              <a:rPr lang="en-US" altLang="en-US" sz="2400" dirty="0"/>
              <a:t> cell</a:t>
            </a:r>
          </a:p>
        </p:txBody>
      </p:sp>
    </p:spTree>
    <p:extLst>
      <p:ext uri="{BB962C8B-B14F-4D97-AF65-F5344CB8AC3E}">
        <p14:creationId xmlns:p14="http://schemas.microsoft.com/office/powerpoint/2010/main" val="137577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  <p:bldP spid="18436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cs typeface="Times New Roman" panose="02020603050405020304" pitchFamily="18" charset="0"/>
              </a:rPr>
              <a:t>KE = 1/2 m v</a:t>
            </a:r>
            <a:r>
              <a:rPr lang="en-US" altLang="en-US" b="1" baseline="30000" dirty="0">
                <a:cs typeface="Times New Roman" panose="02020603050405020304" pitchFamily="18" charset="0"/>
              </a:rPr>
              <a:t>2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133600"/>
            <a:ext cx="4262438" cy="4495800"/>
          </a:xfrm>
        </p:spPr>
        <p:txBody>
          <a:bodyPr/>
          <a:lstStyle/>
          <a:p>
            <a:r>
              <a:rPr lang="en-US" altLang="en-US" b="1" dirty="0">
                <a:cs typeface="Times New Roman" panose="02020603050405020304" pitchFamily="18" charset="0"/>
              </a:rPr>
              <a:t>4 kg bowling ball </a:t>
            </a:r>
          </a:p>
          <a:p>
            <a:r>
              <a:rPr lang="en-US" altLang="en-US" b="1" dirty="0">
                <a:cs typeface="Times New Roman" panose="02020603050405020304" pitchFamily="18" charset="0"/>
              </a:rPr>
              <a:t>at 10 m/s</a:t>
            </a:r>
          </a:p>
          <a:p>
            <a:r>
              <a:rPr lang="en-US" altLang="en-US" b="1" dirty="0">
                <a:cs typeface="Times New Roman" panose="02020603050405020304" pitchFamily="18" charset="0"/>
              </a:rPr>
              <a:t> = .5 (4kg) (10m/s)</a:t>
            </a:r>
            <a:r>
              <a:rPr lang="en-US" altLang="en-US" b="1" baseline="30000" dirty="0">
                <a:cs typeface="Times New Roman" panose="02020603050405020304" pitchFamily="18" charset="0"/>
              </a:rPr>
              <a:t>2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b="1" dirty="0">
                <a:cs typeface="Times New Roman" panose="02020603050405020304" pitchFamily="18" charset="0"/>
              </a:rPr>
              <a:t>= 200 J</a:t>
            </a:r>
            <a:r>
              <a:rPr lang="en-US" altLang="en-US" sz="2800" b="1" dirty="0"/>
              <a:t> 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057400"/>
            <a:ext cx="4648200" cy="4114800"/>
          </a:xfrm>
        </p:spPr>
        <p:txBody>
          <a:bodyPr/>
          <a:lstStyle/>
          <a:p>
            <a:r>
              <a:rPr lang="en-US" altLang="en-US" b="1" dirty="0">
                <a:cs typeface="Times New Roman" panose="02020603050405020304" pitchFamily="18" charset="0"/>
              </a:rPr>
              <a:t>.25 kg baseball     </a:t>
            </a:r>
          </a:p>
          <a:p>
            <a:r>
              <a:rPr lang="en-US" altLang="en-US" b="1" dirty="0">
                <a:cs typeface="Times New Roman" panose="02020603050405020304" pitchFamily="18" charset="0"/>
              </a:rPr>
              <a:t>at 50 m/s</a:t>
            </a:r>
          </a:p>
          <a:p>
            <a:r>
              <a:rPr lang="en-US" altLang="en-US" b="1" dirty="0">
                <a:cs typeface="Times New Roman" panose="02020603050405020304" pitchFamily="18" charset="0"/>
              </a:rPr>
              <a:t> = .5 (.25kg) (50 m/s)</a:t>
            </a:r>
            <a:r>
              <a:rPr lang="en-US" altLang="en-US" b="1" baseline="30000" dirty="0">
                <a:cs typeface="Times New Roman" panose="02020603050405020304" pitchFamily="18" charset="0"/>
              </a:rPr>
              <a:t>2</a:t>
            </a:r>
          </a:p>
          <a:p>
            <a:r>
              <a:rPr lang="en-US" altLang="en-US" b="1" baseline="30000" dirty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Times New Roman" panose="02020603050405020304" pitchFamily="18" charset="0"/>
              </a:rPr>
              <a:t>= 312 J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12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 autoUpdateAnimBg="0"/>
      <p:bldP spid="20484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 smtClean="0"/>
              <a:t>Doing Work Gives Energy to Objects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eaLnBrk="1" hangingPunct="1"/>
            <a:r>
              <a:rPr lang="en-US" smtClean="0"/>
              <a:t>When work is done on an object:</a:t>
            </a:r>
          </a:p>
          <a:p>
            <a:pPr lvl="1" eaLnBrk="1" hangingPunct="1"/>
            <a:r>
              <a:rPr lang="en-US" smtClean="0"/>
              <a:t>Energy is transferred from the object doing the work to the object having work done on it</a:t>
            </a:r>
          </a:p>
          <a:p>
            <a:pPr lvl="1" eaLnBrk="1" hangingPunct="1"/>
            <a:r>
              <a:rPr lang="en-US" smtClean="0"/>
              <a:t>The object doing the work loses energy</a:t>
            </a:r>
          </a:p>
          <a:p>
            <a:pPr lvl="1" eaLnBrk="1" hangingPunct="1"/>
            <a:r>
              <a:rPr lang="en-US" smtClean="0"/>
              <a:t>The object having work done on it gains energy</a:t>
            </a:r>
          </a:p>
          <a:p>
            <a:pPr eaLnBrk="1" hangingPunct="1"/>
            <a:r>
              <a:rPr lang="en-US" smtClean="0"/>
              <a:t>EX. A student pushing a desk across the floor is doing work on the desk – energy is transferred from the student to the desk and the student loses energy</a:t>
            </a:r>
          </a:p>
        </p:txBody>
      </p:sp>
    </p:spTree>
    <p:extLst>
      <p:ext uri="{BB962C8B-B14F-4D97-AF65-F5344CB8AC3E}">
        <p14:creationId xmlns:p14="http://schemas.microsoft.com/office/powerpoint/2010/main" val="291230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l" eaLnBrk="1" hangingPunct="1"/>
            <a:r>
              <a:rPr lang="en-US" sz="4400" b="1" dirty="0" smtClean="0"/>
              <a:t>Why do we get tired after doing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We give up our energy to all the objects we touch and move around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In any energy transfer in our body, some energy is changed to heat and transferred to our environment – the energy is LOST from our body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Staying alive requires a lot of energy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mtClean="0"/>
              <a:t>Heart beating, brain sending messages, cells moving substances in and out, muscle contractions, etc.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As our body’s energy gets low, we get tired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895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E99C8D-A674-4FA5-AEBB-234D8E44553C}" type="slidenum">
              <a:rPr lang="en-US" altLang="en-US">
                <a:latin typeface="Verdana" panose="020B0604030504040204" pitchFamily="34" charset="0"/>
              </a:rPr>
              <a:pPr/>
              <a:t>15</a:t>
            </a:fld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smtClean="0"/>
              <a:t>Work-Energy Theorem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The result of work is that there is a change of speed, or an acceleration.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/>
              <a:t>W=</a:t>
            </a:r>
            <a:r>
              <a:rPr lang="en-US" sz="3600" dirty="0" err="1" smtClean="0"/>
              <a:t>F•d</a:t>
            </a:r>
            <a:endParaRPr lang="en-US" sz="36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3600" dirty="0" smtClean="0"/>
              <a:t>	W=</a:t>
            </a:r>
            <a:r>
              <a:rPr lang="en-US" sz="3600" dirty="0" err="1" smtClean="0"/>
              <a:t>ma•d</a:t>
            </a:r>
            <a:endParaRPr lang="en-US" sz="36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3600" dirty="0" smtClean="0"/>
              <a:t>	v</a:t>
            </a:r>
            <a:r>
              <a:rPr lang="en-US" sz="3600" baseline="-25000" dirty="0" smtClean="0"/>
              <a:t>f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= v</a:t>
            </a:r>
            <a:r>
              <a:rPr lang="en-US" sz="3600" baseline="-25000" dirty="0" smtClean="0"/>
              <a:t>i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+ 2ad and solve for ‘ad’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3600" dirty="0" smtClean="0"/>
              <a:t>	ad = (v</a:t>
            </a:r>
            <a:r>
              <a:rPr lang="en-US" sz="3600" baseline="-25000" dirty="0" smtClean="0"/>
              <a:t>f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– v</a:t>
            </a:r>
            <a:r>
              <a:rPr lang="en-US" sz="3600" baseline="-25000" dirty="0" smtClean="0"/>
              <a:t>i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)/2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3600" dirty="0" smtClean="0"/>
              <a:t>	W=m(v</a:t>
            </a:r>
            <a:r>
              <a:rPr lang="en-US" sz="3600" baseline="-25000" dirty="0" smtClean="0"/>
              <a:t>f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– v</a:t>
            </a:r>
            <a:r>
              <a:rPr lang="en-US" sz="3600" baseline="-25000" dirty="0" smtClean="0"/>
              <a:t>i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)/2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3600" dirty="0"/>
              <a:t>	</a:t>
            </a:r>
            <a:r>
              <a:rPr lang="en-US" sz="3600" dirty="0" smtClean="0"/>
              <a:t>W=</a:t>
            </a:r>
            <a:r>
              <a:rPr lang="en-US" sz="3600" u="sng" dirty="0" smtClean="0"/>
              <a:t>mv</a:t>
            </a:r>
            <a:r>
              <a:rPr lang="en-US" sz="3600" u="sng" baseline="-25000" dirty="0" smtClean="0"/>
              <a:t>f</a:t>
            </a:r>
            <a:r>
              <a:rPr lang="en-US" sz="3600" u="sng" baseline="30000" dirty="0" smtClean="0"/>
              <a:t>2</a:t>
            </a:r>
            <a:r>
              <a:rPr lang="en-US" sz="3600" u="sng" dirty="0" smtClean="0"/>
              <a:t> </a:t>
            </a:r>
            <a:r>
              <a:rPr lang="en-US" sz="3600" u="sng" dirty="0"/>
              <a:t>– </a:t>
            </a:r>
            <a:r>
              <a:rPr lang="en-US" sz="3600" u="sng" dirty="0" smtClean="0"/>
              <a:t>mv</a:t>
            </a:r>
            <a:r>
              <a:rPr lang="en-US" sz="3600" u="sng" baseline="-25000" dirty="0" smtClean="0"/>
              <a:t>i</a:t>
            </a:r>
            <a:r>
              <a:rPr lang="en-US" sz="3600" u="sng" baseline="30000" dirty="0" smtClean="0"/>
              <a:t>2</a:t>
            </a:r>
            <a:endParaRPr lang="en-US" sz="3600" u="sng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			    2</a:t>
            </a:r>
          </a:p>
        </p:txBody>
      </p:sp>
    </p:spTree>
    <p:extLst>
      <p:ext uri="{BB962C8B-B14F-4D97-AF65-F5344CB8AC3E}">
        <p14:creationId xmlns:p14="http://schemas.microsoft.com/office/powerpoint/2010/main" val="322587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261C53-AFCF-45F0-BE40-DDE9D1E74A4D}" type="slidenum">
              <a:rPr lang="en-US" altLang="en-US">
                <a:latin typeface="Verdana" panose="020B0604030504040204" pitchFamily="34" charset="0"/>
              </a:rPr>
              <a:pPr/>
              <a:t>16</a:t>
            </a:fld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smtClean="0"/>
              <a:t>Work-Energy Theorem</a:t>
            </a:r>
          </a:p>
        </p:txBody>
      </p:sp>
      <p:graphicFrame>
        <p:nvGraphicFramePr>
          <p:cNvPr id="10752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81000" y="1981200"/>
          <a:ext cx="8534400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Equation" r:id="rId3" imgW="1282700" imgH="393700" progId="Equation.3">
                  <p:embed/>
                </p:oleObj>
              </mc:Choice>
              <mc:Fallback>
                <p:oleObj name="Equation" r:id="rId3" imgW="1282700" imgH="393700" progId="Equation.3">
                  <p:embed/>
                  <p:pic>
                    <p:nvPicPr>
                      <p:cNvPr id="1075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81200"/>
                        <a:ext cx="8534400" cy="26193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543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E218E5-BA72-4734-A693-AF0EF4E9107D}" type="slidenum">
              <a:rPr lang="en-US" altLang="en-US">
                <a:latin typeface="Verdana" panose="020B0604030504040204" pitchFamily="34" charset="0"/>
              </a:rPr>
              <a:pPr/>
              <a:t>17</a:t>
            </a:fld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smtClean="0"/>
              <a:t>Work-Energy Theorem</a:t>
            </a:r>
          </a:p>
        </p:txBody>
      </p:sp>
      <p:graphicFrame>
        <p:nvGraphicFramePr>
          <p:cNvPr id="10854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609600" y="1828800"/>
          <a:ext cx="7620000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Equation" r:id="rId3" imgW="812447" imgH="431613" progId="Equation.3">
                  <p:embed/>
                </p:oleObj>
              </mc:Choice>
              <mc:Fallback>
                <p:oleObj name="Equation" r:id="rId3" imgW="812447" imgH="431613" progId="Equation.3">
                  <p:embed/>
                  <p:pic>
                    <p:nvPicPr>
                      <p:cNvPr id="1085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28800"/>
                        <a:ext cx="7620000" cy="40481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514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dirty="0">
                <a:latin typeface="+mj-lt"/>
              </a:rPr>
              <a:t>POTENTIAL ENERGY (PE)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0" y="1295400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atin typeface="+mj-lt"/>
              </a:rPr>
              <a:t>-The energy of REST</a:t>
            </a:r>
          </a:p>
          <a:p>
            <a:pPr algn="l">
              <a:spcBef>
                <a:spcPct val="50000"/>
              </a:spcBef>
            </a:pPr>
            <a:r>
              <a:rPr lang="en-US">
                <a:latin typeface="+mj-lt"/>
              </a:rPr>
              <a:t>	-Objects at REST have POTENTIAL ENERGY</a:t>
            </a:r>
          </a:p>
          <a:p>
            <a:pPr algn="l">
              <a:spcBef>
                <a:spcPct val="50000"/>
              </a:spcBef>
            </a:pPr>
            <a:r>
              <a:rPr lang="en-US">
                <a:latin typeface="+mj-lt"/>
              </a:rPr>
              <a:t>-Potential Energy is CHANGED into KINETIC ENERGY when MOTION occurs</a:t>
            </a:r>
          </a:p>
        </p:txBody>
      </p:sp>
      <p:pic>
        <p:nvPicPr>
          <p:cNvPr id="6149" name="Picture 9" descr="u5l1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77279"/>
            <a:ext cx="2676525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15569"/>
            <a:ext cx="3886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64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latin typeface="+mj-lt"/>
              </a:rPr>
              <a:t>TYPES OF POTENTIAL ENERGY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atin typeface="+mj-lt"/>
              </a:rPr>
              <a:t>5. Gravitational Potential Energy: Energy stored by objects due to their POSTION ABOVE EARTH</a:t>
            </a:r>
          </a:p>
          <a:p>
            <a:pPr algn="l">
              <a:spcBef>
                <a:spcPct val="50000"/>
              </a:spcBef>
            </a:pPr>
            <a:r>
              <a:rPr lang="en-US" dirty="0">
                <a:latin typeface="+mj-lt"/>
              </a:rPr>
              <a:t>	-Ex: Anything with the potential to FALL</a:t>
            </a:r>
          </a:p>
          <a:p>
            <a:pPr algn="l">
              <a:spcBef>
                <a:spcPct val="50000"/>
              </a:spcBef>
            </a:pPr>
            <a:r>
              <a:rPr lang="en-US" dirty="0">
                <a:latin typeface="+mj-lt"/>
              </a:rPr>
              <a:t>	-Depends on: MASS and HEIGHT above ground</a:t>
            </a:r>
          </a:p>
          <a:p>
            <a:pPr algn="l">
              <a:spcBef>
                <a:spcPct val="50000"/>
              </a:spcBef>
            </a:pPr>
            <a:r>
              <a:rPr lang="en-US" dirty="0">
                <a:latin typeface="+mj-lt"/>
              </a:rPr>
              <a:t>	-Equation:</a:t>
            </a:r>
          </a:p>
          <a:p>
            <a:pPr algn="l">
              <a:spcBef>
                <a:spcPct val="50000"/>
              </a:spcBef>
            </a:pPr>
            <a:r>
              <a:rPr lang="en-US" dirty="0">
                <a:latin typeface="+mj-lt"/>
              </a:rPr>
              <a:t>	GPE (J) = Mass (kg) X gravity (m/s</a:t>
            </a:r>
            <a:r>
              <a:rPr lang="en-US" baseline="30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) X height (m)</a:t>
            </a:r>
          </a:p>
          <a:p>
            <a:pPr algn="l">
              <a:spcBef>
                <a:spcPct val="50000"/>
              </a:spcBef>
            </a:pPr>
            <a:r>
              <a:rPr lang="en-US" dirty="0">
                <a:latin typeface="+mj-lt"/>
              </a:rPr>
              <a:t>			GPE = </a:t>
            </a:r>
            <a:r>
              <a:rPr lang="en-US" dirty="0" err="1">
                <a:latin typeface="+mj-lt"/>
              </a:rPr>
              <a:t>mgh</a:t>
            </a:r>
            <a:endParaRPr lang="en-US" dirty="0">
              <a:latin typeface="+mj-lt"/>
            </a:endParaRPr>
          </a:p>
        </p:txBody>
      </p:sp>
      <p:pic>
        <p:nvPicPr>
          <p:cNvPr id="8197" name="Picture 8" descr="newton-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5295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61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There are many different TYPES of Energy.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429000" cy="30480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Energy is expressed in JOULES (J)</a:t>
            </a:r>
          </a:p>
          <a:p>
            <a:pPr eaLnBrk="1" hangingPunct="1"/>
            <a:r>
              <a:rPr lang="en-US" altLang="en-US" sz="2400" smtClean="0"/>
              <a:t>4.19 J = 1 calorie</a:t>
            </a:r>
          </a:p>
          <a:p>
            <a:pPr eaLnBrk="1" hangingPunct="1"/>
            <a:r>
              <a:rPr lang="en-US" altLang="en-US" sz="2400" smtClean="0"/>
              <a:t>Energy can be expressed more specifically by using the term </a:t>
            </a:r>
            <a:r>
              <a:rPr lang="en-US" altLang="en-US" sz="2400" b="1" smtClean="0">
                <a:solidFill>
                  <a:srgbClr val="FF0000"/>
                </a:solidFill>
              </a:rPr>
              <a:t>WORK(W)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endParaRPr lang="en-US" altLang="en-US" smtClean="0"/>
          </a:p>
        </p:txBody>
      </p:sp>
      <p:pic>
        <p:nvPicPr>
          <p:cNvPr id="4100" name="Picture 4" descr="image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47800"/>
            <a:ext cx="47815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295400" y="5029200"/>
            <a:ext cx="7315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Work = </a:t>
            </a:r>
            <a:r>
              <a:rPr lang="en-US" altLang="en-US" b="1" i="1">
                <a:solidFill>
                  <a:srgbClr val="FF0000"/>
                </a:solidFill>
              </a:rPr>
              <a:t>The Scalar Dot Product between Force and Displacement.</a:t>
            </a:r>
            <a:r>
              <a:rPr lang="en-US" altLang="en-US" b="1">
                <a:solidFill>
                  <a:srgbClr val="FF0000"/>
                </a:solidFill>
              </a:rPr>
              <a:t> </a:t>
            </a:r>
            <a:r>
              <a:rPr lang="en-US" altLang="en-US"/>
              <a:t>So that means if you apply a force on an object and it covers a displacement you have supplied ENERGY or done WORK on that object.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0" y="228600"/>
            <a:ext cx="899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latin typeface="+mj-lt"/>
              </a:rPr>
              <a:t>GPE Example </a:t>
            </a:r>
            <a:r>
              <a:rPr lang="en-US" sz="3600" dirty="0" smtClean="0">
                <a:latin typeface="+mj-lt"/>
              </a:rPr>
              <a:t>Problem</a:t>
            </a:r>
            <a:endParaRPr lang="en-US" sz="3600" dirty="0">
              <a:latin typeface="+mj-lt"/>
            </a:endParaRP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0" y="9906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+mj-lt"/>
              </a:rPr>
              <a:t>-What is the GPE of a ceiling fan that has a mass of 7kg and is 4m above the ground?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0" y="1981200"/>
            <a:ext cx="44196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atin typeface="+mj-lt"/>
              </a:rPr>
              <a:t>GPE = </a:t>
            </a:r>
            <a:r>
              <a:rPr lang="en-US" dirty="0" err="1">
                <a:latin typeface="+mj-lt"/>
              </a:rPr>
              <a:t>mgh</a:t>
            </a:r>
            <a:endParaRPr lang="en-US" dirty="0">
              <a:latin typeface="+mj-lt"/>
            </a:endParaRPr>
          </a:p>
          <a:p>
            <a:pPr algn="l">
              <a:spcBef>
                <a:spcPct val="50000"/>
              </a:spcBef>
            </a:pPr>
            <a:r>
              <a:rPr lang="en-US" dirty="0">
                <a:latin typeface="+mj-lt"/>
              </a:rPr>
              <a:t>Gravity = 9.8 m/s</a:t>
            </a:r>
            <a:r>
              <a:rPr lang="en-US" baseline="30000" dirty="0">
                <a:latin typeface="+mj-lt"/>
              </a:rPr>
              <a:t>2</a:t>
            </a:r>
            <a:endParaRPr lang="en-US" dirty="0">
              <a:latin typeface="+mj-lt"/>
            </a:endParaRPr>
          </a:p>
          <a:p>
            <a:pPr algn="l">
              <a:spcBef>
                <a:spcPct val="50000"/>
              </a:spcBef>
            </a:pPr>
            <a:r>
              <a:rPr lang="en-US" dirty="0">
                <a:latin typeface="+mj-lt"/>
              </a:rPr>
              <a:t>Mass = 7 kg</a:t>
            </a:r>
          </a:p>
          <a:p>
            <a:pPr algn="l">
              <a:spcBef>
                <a:spcPct val="50000"/>
              </a:spcBef>
            </a:pPr>
            <a:r>
              <a:rPr lang="en-US" dirty="0">
                <a:latin typeface="+mj-lt"/>
              </a:rPr>
              <a:t>Height = 4 m</a:t>
            </a:r>
            <a:endParaRPr lang="en-US" baseline="30000" dirty="0">
              <a:latin typeface="+mj-lt"/>
            </a:endParaRP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3200400" y="2057400"/>
            <a:ext cx="5638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atin typeface="+mj-lt"/>
              </a:rPr>
              <a:t>GPE = (7kg)(9.8m/s</a:t>
            </a:r>
            <a:r>
              <a:rPr lang="en-US" baseline="30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)(4m)</a:t>
            </a:r>
          </a:p>
          <a:p>
            <a:pPr algn="l">
              <a:spcBef>
                <a:spcPct val="50000"/>
              </a:spcBef>
            </a:pPr>
            <a:r>
              <a:rPr lang="en-US" dirty="0">
                <a:latin typeface="+mj-lt"/>
              </a:rPr>
              <a:t>	= 274 kgm</a:t>
            </a:r>
            <a:r>
              <a:rPr lang="en-US" baseline="30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/s</a:t>
            </a:r>
            <a:r>
              <a:rPr lang="en-US" baseline="30000" dirty="0">
                <a:latin typeface="+mj-lt"/>
              </a:rPr>
              <a:t>2 </a:t>
            </a:r>
            <a:r>
              <a:rPr lang="en-US" dirty="0">
                <a:latin typeface="+mj-lt"/>
              </a:rPr>
              <a:t>= </a:t>
            </a:r>
            <a:r>
              <a:rPr lang="en-US" dirty="0">
                <a:solidFill>
                  <a:srgbClr val="B90F18"/>
                </a:solidFill>
                <a:latin typeface="+mj-lt"/>
              </a:rPr>
              <a:t>274 J</a:t>
            </a:r>
          </a:p>
        </p:txBody>
      </p:sp>
    </p:spTree>
    <p:extLst>
      <p:ext uri="{BB962C8B-B14F-4D97-AF65-F5344CB8AC3E}">
        <p14:creationId xmlns:p14="http://schemas.microsoft.com/office/powerpoint/2010/main" val="309027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44F474-409E-477D-A1FC-A5BB93333DE9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3213"/>
            <a:ext cx="7772400" cy="8794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Spring Potential Energy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Springs possess potential energy if they are elongated or compressed from their rest positions.</a:t>
            </a:r>
          </a:p>
          <a:p>
            <a:pPr eaLnBrk="1" hangingPunct="1">
              <a:defRPr/>
            </a:pPr>
            <a:r>
              <a:rPr lang="en-US" sz="2800" smtClean="0"/>
              <a:t>This is called spring (or elastic) potential energy.</a:t>
            </a:r>
          </a:p>
          <a:p>
            <a:pPr eaLnBrk="1" hangingPunct="1">
              <a:defRPr/>
            </a:pPr>
            <a:r>
              <a:rPr lang="en-US" sz="2800" smtClean="0"/>
              <a:t>The formula is derived from Hooke’s Law:</a:t>
            </a:r>
          </a:p>
        </p:txBody>
      </p:sp>
      <p:graphicFrame>
        <p:nvGraphicFramePr>
          <p:cNvPr id="12698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814080"/>
              </p:ext>
            </p:extLst>
          </p:nvPr>
        </p:nvGraphicFramePr>
        <p:xfrm>
          <a:off x="2667000" y="4648200"/>
          <a:ext cx="350520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Equation" r:id="rId4" imgW="444500" imgH="139700" progId="Equation.3">
                  <p:embed/>
                </p:oleObj>
              </mc:Choice>
              <mc:Fallback>
                <p:oleObj name="Equation" r:id="rId4" imgW="444500" imgH="139700" progId="Equation.3">
                  <p:embed/>
                  <p:pic>
                    <p:nvPicPr>
                      <p:cNvPr id="12698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648200"/>
                        <a:ext cx="3505200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2980195"/>
      </p:ext>
    </p:extLst>
  </p:cSld>
  <p:clrMapOvr>
    <a:masterClrMapping/>
  </p:clrMapOvr>
  <p:transition spd="slow">
    <p:pull dir="d"/>
    <p:sndAc>
      <p:stSnd>
        <p:snd r:embed="rId3" name="Slide Projector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28BC83-7447-4200-8BCB-C016DB3F0877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Spring Potential Energy</a:t>
            </a:r>
          </a:p>
        </p:txBody>
      </p:sp>
      <p:graphicFrame>
        <p:nvGraphicFramePr>
          <p:cNvPr id="128004" name="Object 3"/>
          <p:cNvGraphicFramePr>
            <a:graphicFrameLocks noChangeAspect="1"/>
          </p:cNvGraphicFramePr>
          <p:nvPr/>
        </p:nvGraphicFramePr>
        <p:xfrm>
          <a:off x="1066800" y="1981200"/>
          <a:ext cx="67056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Equation" r:id="rId4" imgW="736600" imgH="368300" progId="Equation.3">
                  <p:embed/>
                </p:oleObj>
              </mc:Choice>
              <mc:Fallback>
                <p:oleObj name="Equation" r:id="rId4" imgW="736600" imgH="368300" progId="Equation.3">
                  <p:embed/>
                  <p:pic>
                    <p:nvPicPr>
                      <p:cNvPr id="12800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81200"/>
                        <a:ext cx="6705600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0195915"/>
      </p:ext>
    </p:extLst>
  </p:cSld>
  <p:clrMapOvr>
    <a:masterClrMapping/>
  </p:clrMapOvr>
  <p:transition spd="slow">
    <p:pull dir="d"/>
    <p:sndAc>
      <p:stSnd>
        <p:snd r:embed="rId3" name="Slide Projector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974FF754-2279-41F5-941F-F34E34201820}" type="slidenum">
              <a:rPr lang="en-US" altLang="en-US" smtClean="0">
                <a:latin typeface="Verdana" panose="020B0604030504040204" pitchFamily="34" charset="0"/>
              </a:rPr>
              <a:pPr>
                <a:defRPr/>
              </a:pPr>
              <a:t>23</a:t>
            </a:fld>
            <a:endParaRPr lang="en-US" altLang="en-US" smtClean="0">
              <a:latin typeface="Verdana" panose="020B0604030504040204" pitchFamily="34" charset="0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smtClean="0"/>
              <a:t>Conservation of Energy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Energy is conserved in all systems.  This means that in the Universe, all the energy that was at the beginning of time is still in the Universe today.</a:t>
            </a:r>
          </a:p>
          <a:p>
            <a:pPr eaLnBrk="1" hangingPunct="1">
              <a:defRPr/>
            </a:pPr>
            <a:r>
              <a:rPr lang="en-US" sz="3600" smtClean="0"/>
              <a:t>As we isolate systems, we find that the total energy before is equal to the total energy after.</a:t>
            </a:r>
          </a:p>
          <a:p>
            <a:pPr eaLnBrk="1" hangingPunct="1">
              <a:defRPr/>
            </a:pPr>
            <a:r>
              <a:rPr lang="en-US" sz="3600" smtClean="0"/>
              <a:t>The energy just changes form.</a:t>
            </a:r>
          </a:p>
        </p:txBody>
      </p:sp>
    </p:spTree>
    <p:extLst>
      <p:ext uri="{BB962C8B-B14F-4D97-AF65-F5344CB8AC3E}">
        <p14:creationId xmlns:p14="http://schemas.microsoft.com/office/powerpoint/2010/main" val="88440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dirty="0">
                <a:latin typeface="+mj-lt"/>
              </a:rPr>
              <a:t>The Change of GPE to KE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0" y="1524000"/>
            <a:ext cx="6248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risten ITC" panose="03050502040202030202" pitchFamily="66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atin typeface="+mj-lt"/>
              </a:rPr>
              <a:t>-As objects fall, GPE is changed into KE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+mj-lt"/>
              </a:rPr>
              <a:t>	-KE is LARGEST right before the object hits the ground, thus GPE is the SMALLEST right before hitting the ground</a:t>
            </a:r>
          </a:p>
          <a:p>
            <a:pPr algn="l">
              <a:spcBef>
                <a:spcPct val="50000"/>
              </a:spcBef>
            </a:pPr>
            <a:r>
              <a:rPr lang="en-US" dirty="0">
                <a:latin typeface="+mj-lt"/>
              </a:rPr>
              <a:t>-Objects with MORE GPE move FASTER because they have more KE</a:t>
            </a:r>
          </a:p>
        </p:txBody>
      </p:sp>
      <p:pic>
        <p:nvPicPr>
          <p:cNvPr id="11268" name="Picture 7" descr="potential_kine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295400"/>
            <a:ext cx="285750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9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5B9E69-F94F-4473-B969-1D8DB189372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1208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 smtClean="0">
                <a:solidFill>
                  <a:srgbClr val="000000"/>
                </a:solidFill>
              </a:rPr>
              <a:t>Mechanical Energy</a:t>
            </a:r>
          </a:p>
        </p:txBody>
      </p:sp>
      <p:graphicFrame>
        <p:nvGraphicFramePr>
          <p:cNvPr id="12083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81000" y="2720975"/>
          <a:ext cx="8763000" cy="278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Equation" r:id="rId3" imgW="1917700" imgH="609600" progId="Equation.3">
                  <p:embed/>
                </p:oleObj>
              </mc:Choice>
              <mc:Fallback>
                <p:oleObj name="Equation" r:id="rId3" imgW="1917700" imgH="609600" progId="Equation.3">
                  <p:embed/>
                  <p:pic>
                    <p:nvPicPr>
                      <p:cNvPr id="1208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720975"/>
                        <a:ext cx="8763000" cy="278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00" y="1786403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ME</a:t>
            </a:r>
            <a:r>
              <a:rPr lang="en-US" sz="3600" baseline="-25000" dirty="0" err="1" smtClean="0"/>
              <a:t>i</a:t>
            </a:r>
            <a:r>
              <a:rPr lang="en-US" sz="3600" dirty="0" smtClean="0"/>
              <a:t> = </a:t>
            </a:r>
            <a:r>
              <a:rPr lang="en-US" sz="3600" dirty="0" err="1" smtClean="0"/>
              <a:t>ME</a:t>
            </a:r>
            <a:r>
              <a:rPr lang="en-US" sz="3600" baseline="-25000" dirty="0" err="1" smtClean="0"/>
              <a:t>f</a:t>
            </a:r>
            <a:endParaRPr lang="en-US" sz="36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2707419" y="1093327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ME = KE + PE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55491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3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Roller Coaster</a:t>
            </a:r>
          </a:p>
        </p:txBody>
      </p:sp>
      <p:sp>
        <p:nvSpPr>
          <p:cNvPr id="12288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4FAB85-578A-4BB8-A590-0B14969F628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pic>
        <p:nvPicPr>
          <p:cNvPr id="122884" name="Picture 2" descr="C:\Users\Rich\Desktop\Physics Figs\Energy\08_05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4690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Energy consistently changes forms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143000"/>
            <a:ext cx="8229600" cy="4529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Roller coaster</a:t>
            </a:r>
          </a:p>
        </p:txBody>
      </p:sp>
      <p:pic>
        <p:nvPicPr>
          <p:cNvPr id="21507" name="Picture 8" descr="roller_coaster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133600"/>
            <a:ext cx="8405813" cy="25971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dirty="0" smtClean="0"/>
              <a:t>What is power?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Power</a:t>
            </a:r>
            <a:r>
              <a:rPr lang="en-US" dirty="0" smtClean="0"/>
              <a:t> – the rate at which work is done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More power means…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More work is done in the same amount of time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same amount of work is done in less time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EX. A person that is a more powerful runner is faster and can run farther in the same amount of time as a less powerful runner (more work in equal time</a:t>
            </a:r>
            <a:r>
              <a:rPr lang="en-US" dirty="0" smtClean="0"/>
              <a:t>)</a:t>
            </a:r>
            <a:endParaRPr lang="en-US" dirty="0" smtClean="0"/>
          </a:p>
        </p:txBody>
      </p:sp>
      <p:pic>
        <p:nvPicPr>
          <p:cNvPr id="12293" name="Picture 5" descr="usain bo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41148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70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Scalar Dot Product?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8458200" cy="1143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smtClean="0"/>
              <a:t>A product is obviously a result of multiplying 2 numbers. A scalar is a quantity with NO DIRECTION. So basically Work is found by multiplying the Force times the displacement and result is ENERGY, which has no direction associated with it.</a:t>
            </a:r>
          </a:p>
        </p:txBody>
      </p:sp>
      <p:graphicFrame>
        <p:nvGraphicFramePr>
          <p:cNvPr id="512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609600" y="2314575"/>
          <a:ext cx="40386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3" imgW="1320227" imgH="177723" progId="Equation.3">
                  <p:embed/>
                </p:oleObj>
              </mc:Choice>
              <mc:Fallback>
                <p:oleObj name="Equation" r:id="rId3" imgW="1320227" imgH="17772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314575"/>
                        <a:ext cx="40386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381000" y="2895600"/>
            <a:ext cx="48006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A dot product is basically a CONSTRAINT on the formula. In this case it means that F and d MUST be </a:t>
            </a:r>
            <a:r>
              <a:rPr lang="en-US" altLang="en-US" b="1">
                <a:solidFill>
                  <a:srgbClr val="FF0000"/>
                </a:solidFill>
              </a:rPr>
              <a:t>parallel.</a:t>
            </a:r>
            <a:r>
              <a:rPr lang="en-US" altLang="en-US"/>
              <a:t> To ensure that they are parallel we add the cosine on the end.</a:t>
            </a:r>
          </a:p>
        </p:txBody>
      </p:sp>
      <p:pic>
        <p:nvPicPr>
          <p:cNvPr id="5126" name="Picture 9" descr="doing-wor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30575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685800" y="4419600"/>
            <a:ext cx="2438400" cy="484188"/>
          </a:xfrm>
          <a:prstGeom prst="right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85800" y="4876800"/>
            <a:ext cx="2438400" cy="484188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9" name="TextBox 12"/>
          <p:cNvSpPr txBox="1">
            <a:spLocks noChangeArrowheads="1"/>
          </p:cNvSpPr>
          <p:nvPr/>
        </p:nvSpPr>
        <p:spPr bwMode="auto">
          <a:xfrm>
            <a:off x="1371600" y="4495800"/>
            <a:ext cx="901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/>
              <a:t>FORCE</a:t>
            </a:r>
          </a:p>
        </p:txBody>
      </p:sp>
      <p:sp>
        <p:nvSpPr>
          <p:cNvPr id="5130" name="TextBox 13"/>
          <p:cNvSpPr txBox="1">
            <a:spLocks noChangeArrowheads="1"/>
          </p:cNvSpPr>
          <p:nvPr/>
        </p:nvSpPr>
        <p:spPr bwMode="auto">
          <a:xfrm>
            <a:off x="1143000" y="4953000"/>
            <a:ext cx="1517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chemeClr val="bg1"/>
                </a:solidFill>
              </a:rPr>
              <a:t>Displacement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" y="4953000"/>
            <a:ext cx="4876800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32" name="Object 9"/>
          <p:cNvGraphicFramePr>
            <a:graphicFrameLocks noChangeAspect="1"/>
          </p:cNvGraphicFramePr>
          <p:nvPr/>
        </p:nvGraphicFramePr>
        <p:xfrm>
          <a:off x="5751513" y="4779963"/>
          <a:ext cx="2363787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Equation" r:id="rId6" imgW="1320800" imgH="647700" progId="Equation.3">
                  <p:embed/>
                </p:oleObj>
              </mc:Choice>
              <mc:Fallback>
                <p:oleObj name="Equation" r:id="rId6" imgW="1320800" imgH="6477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1513" y="4779963"/>
                        <a:ext cx="2363787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dirty="0" smtClean="0"/>
              <a:t>Calculating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Power is measured in Watts (W)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We need to know 2 things in order to measure power:</a:t>
            </a:r>
          </a:p>
          <a:p>
            <a:pPr marL="971550" lvl="1" indent="-514350"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en-US" dirty="0" smtClean="0"/>
              <a:t>The amount of work being done</a:t>
            </a:r>
          </a:p>
          <a:p>
            <a:pPr marL="971550" lvl="1" indent="-514350"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en-US" dirty="0" smtClean="0"/>
              <a:t>The amount of time it takes to do the work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We can calculate power using the following formula: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dirty="0" smtClean="0"/>
              <a:t>	   </a:t>
            </a:r>
            <a:r>
              <a:rPr lang="en-US" b="1" dirty="0" smtClean="0"/>
              <a:t>Power  =  Work  /  Time  (P = W / t)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1 Watt equals 1 joule divided by 1 second</a:t>
            </a:r>
          </a:p>
        </p:txBody>
      </p:sp>
      <p:pic>
        <p:nvPicPr>
          <p:cNvPr id="13317" name="Picture 5" descr="Wa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8400"/>
            <a:ext cx="26146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76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A Watt Measures Work Done and Energy Used In an Amount of Time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Watt equals 1 Joule per second</a:t>
            </a:r>
          </a:p>
          <a:p>
            <a:pPr eaLnBrk="1" hangingPunct="1"/>
            <a:r>
              <a:rPr lang="en-US" smtClean="0"/>
              <a:t>The more watts, the more work is done each second</a:t>
            </a:r>
          </a:p>
          <a:p>
            <a:pPr eaLnBrk="1" hangingPunct="1"/>
            <a:r>
              <a:rPr lang="en-US" smtClean="0"/>
              <a:t>Joules also measure energy, so a watt also measures energy use per second</a:t>
            </a:r>
          </a:p>
          <a:p>
            <a:pPr eaLnBrk="1" hangingPunct="1"/>
            <a:r>
              <a:rPr lang="en-US" smtClean="0"/>
              <a:t>EX. A 100W light bulb uses 100J of energy each second that it is on</a:t>
            </a:r>
          </a:p>
        </p:txBody>
      </p:sp>
      <p:pic>
        <p:nvPicPr>
          <p:cNvPr id="17413" name="Picture 5" descr="bul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43000"/>
            <a:ext cx="19700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88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b="1" dirty="0" smtClean="0"/>
              <a:t>Calculating Power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Because work equals force multiplied by distance, another way to write the power formula is: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smtClean="0"/>
              <a:t>	Power = (Force x Distance) / Time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mtClean="0"/>
              <a:t>	</a:t>
            </a:r>
            <a:r>
              <a:rPr lang="en-US" b="1" smtClean="0"/>
              <a:t>P = (F x d) / 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/>
              <a:t>P = W / t  </a:t>
            </a:r>
            <a:r>
              <a:rPr lang="en-US" smtClean="0"/>
              <a:t>is the same as </a:t>
            </a:r>
            <a:r>
              <a:rPr lang="en-US" b="1" smtClean="0"/>
              <a:t>P = (F x d) / 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mtClean="0"/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mtClean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332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05B4F9-0783-47AC-92A1-747D865149B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9830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POWER !</a:t>
            </a:r>
          </a:p>
        </p:txBody>
      </p:sp>
      <p:sp>
        <p:nvSpPr>
          <p:cNvPr id="9830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447800" y="1600200"/>
            <a:ext cx="75438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Power is the rate of doing work.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Power is measured in units called Watts</a:t>
            </a:r>
          </a:p>
        </p:txBody>
      </p:sp>
      <p:graphicFrame>
        <p:nvGraphicFramePr>
          <p:cNvPr id="98309" name="Object 1028"/>
          <p:cNvGraphicFramePr>
            <a:graphicFrameLocks noChangeAspect="1"/>
          </p:cNvGraphicFramePr>
          <p:nvPr/>
        </p:nvGraphicFramePr>
        <p:xfrm>
          <a:off x="1676400" y="2590800"/>
          <a:ext cx="6667500" cy="214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Equation" r:id="rId3" imgW="1143000" imgH="368300" progId="Equation.3">
                  <p:embed/>
                </p:oleObj>
              </mc:Choice>
              <mc:Fallback>
                <p:oleObj name="Equation" r:id="rId3" imgW="1143000" imgH="368300" progId="Equation.3">
                  <p:embed/>
                  <p:pic>
                    <p:nvPicPr>
                      <p:cNvPr id="98309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590800"/>
                        <a:ext cx="6667500" cy="214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283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Comic Sans MS" panose="030F0702030302020204" pitchFamily="66" charset="0"/>
              </a:rPr>
              <a:t>Atlas holds up the Earth</a:t>
            </a:r>
          </a:p>
        </p:txBody>
      </p:sp>
      <p:pic>
        <p:nvPicPr>
          <p:cNvPr id="6147" name="Picture 4" descr="06-atla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71600"/>
            <a:ext cx="2817813" cy="5181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3733800" y="1524000"/>
            <a:ext cx="4191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omic Sans MS" panose="030F0702030302020204" pitchFamily="66" charset="0"/>
              </a:rPr>
              <a:t>But he doesn’t move,  d = 0</a:t>
            </a:r>
            <a:r>
              <a:rPr lang="en-US" altLang="en-US"/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536950" y="3124200"/>
            <a:ext cx="5607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chemeClr val="accent2"/>
                </a:solidFill>
                <a:latin typeface="Comic Sans MS" panose="030F0702030302020204" pitchFamily="66" charset="0"/>
              </a:rPr>
              <a:t>Work= F·d = 0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276600" y="4572000"/>
            <a:ext cx="55102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C0000"/>
                </a:solidFill>
                <a:latin typeface="Comic Sans MS" panose="030F0702030302020204" pitchFamily="66" charset="0"/>
              </a:rPr>
              <a:t>He doesn’t do any work!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>
                <a:latin typeface="Comic Sans MS" panose="030F0702030302020204" pitchFamily="66" charset="0"/>
              </a:rPr>
              <a:t>Garcon does work when</a:t>
            </a:r>
            <a:br>
              <a:rPr lang="en-US" altLang="en-US" sz="4000" b="1" smtClean="0">
                <a:latin typeface="Comic Sans MS" panose="030F0702030302020204" pitchFamily="66" charset="0"/>
              </a:rPr>
            </a:br>
            <a:r>
              <a:rPr lang="en-US" altLang="en-US" sz="4000" b="1" smtClean="0">
                <a:latin typeface="Comic Sans MS" panose="030F0702030302020204" pitchFamily="66" charset="0"/>
              </a:rPr>
              <a:t>he picks up the tray</a:t>
            </a:r>
          </a:p>
        </p:txBody>
      </p:sp>
      <p:pic>
        <p:nvPicPr>
          <p:cNvPr id="7171" name="Picture 4" descr="wai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286000"/>
            <a:ext cx="3770313" cy="40147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191000" y="1981200"/>
            <a:ext cx="43370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CC0000"/>
                </a:solidFill>
                <a:latin typeface="Comic Sans MS" panose="030F0702030302020204" pitchFamily="66" charset="0"/>
              </a:rPr>
              <a:t>but not while he</a:t>
            </a:r>
          </a:p>
          <a:p>
            <a:pPr algn="ctr" eaLnBrk="1" hangingPunct="1"/>
            <a:r>
              <a:rPr lang="en-US" altLang="en-US" sz="4000" b="1">
                <a:solidFill>
                  <a:srgbClr val="CC0000"/>
                </a:solidFill>
                <a:latin typeface="Comic Sans MS" panose="030F0702030302020204" pitchFamily="66" charset="0"/>
              </a:rPr>
              <a:t>carries it around</a:t>
            </a:r>
          </a:p>
          <a:p>
            <a:pPr algn="ctr" eaLnBrk="1" hangingPunct="1"/>
            <a:r>
              <a:rPr lang="en-US" altLang="en-US" sz="4000" b="1">
                <a:solidFill>
                  <a:srgbClr val="CC0000"/>
                </a:solidFill>
                <a:latin typeface="Comic Sans MS" panose="030F0702030302020204" pitchFamily="66" charset="0"/>
              </a:rPr>
              <a:t>the room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572000" y="4953000"/>
            <a:ext cx="42275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663300"/>
                </a:solidFill>
                <a:latin typeface="Comic Sans MS" panose="030F0702030302020204" pitchFamily="66" charset="0"/>
              </a:rPr>
              <a:t>dist is not zero,</a:t>
            </a:r>
          </a:p>
          <a:p>
            <a:pPr algn="ctr" eaLnBrk="1" hangingPunct="1"/>
            <a:r>
              <a:rPr lang="en-US" altLang="en-US" sz="4000" b="1">
                <a:solidFill>
                  <a:srgbClr val="663300"/>
                </a:solidFill>
                <a:latin typeface="Comic Sans MS" panose="030F0702030302020204" pitchFamily="66" charset="0"/>
              </a:rPr>
              <a:t>but dist</a:t>
            </a:r>
            <a:r>
              <a:rPr lang="en-US" altLang="en-US" sz="4000" b="1" baseline="-25000">
                <a:solidFill>
                  <a:srgbClr val="6633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∥</a:t>
            </a:r>
            <a:r>
              <a:rPr lang="en-US" altLang="en-US" sz="4000" b="1">
                <a:solidFill>
                  <a:srgbClr val="663300"/>
                </a:solidFill>
                <a:latin typeface="Comic Sans MS" panose="030F0702030302020204" pitchFamily="66" charset="0"/>
              </a:rPr>
              <a:t> is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Work</a:t>
            </a:r>
          </a:p>
        </p:txBody>
      </p:sp>
      <p:graphicFrame>
        <p:nvGraphicFramePr>
          <p:cNvPr id="8195" name="Object 2"/>
          <p:cNvGraphicFramePr>
            <a:graphicFrameLocks noChangeAspect="1"/>
          </p:cNvGraphicFramePr>
          <p:nvPr/>
        </p:nvGraphicFramePr>
        <p:xfrm>
          <a:off x="3452813" y="433388"/>
          <a:ext cx="368458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Equation" r:id="rId3" imgW="1320227" imgH="177723" progId="Equation.3">
                  <p:embed/>
                </p:oleObj>
              </mc:Choice>
              <mc:Fallback>
                <p:oleObj name="Equation" r:id="rId3" imgW="1320227" imgH="177723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813" y="433388"/>
                        <a:ext cx="3684587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6" name="Picture 5" descr="frictionforces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4205288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 rot="10800000">
            <a:off x="4953000" y="1676400"/>
            <a:ext cx="2438400" cy="484188"/>
          </a:xfrm>
          <a:prstGeom prst="right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953000" y="2133600"/>
            <a:ext cx="2438400" cy="484188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5638800" y="1752600"/>
            <a:ext cx="901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/>
              <a:t>FORCE</a:t>
            </a:r>
          </a:p>
        </p:txBody>
      </p:sp>
      <p:sp>
        <p:nvSpPr>
          <p:cNvPr id="8200" name="TextBox 9"/>
          <p:cNvSpPr txBox="1">
            <a:spLocks noChangeArrowheads="1"/>
          </p:cNvSpPr>
          <p:nvPr/>
        </p:nvSpPr>
        <p:spPr bwMode="auto">
          <a:xfrm>
            <a:off x="5410200" y="2209800"/>
            <a:ext cx="1517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chemeClr val="bg1"/>
                </a:solidFill>
              </a:rPr>
              <a:t>Displacement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962400" y="2209800"/>
            <a:ext cx="4876800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02" name="Object 3"/>
          <p:cNvGraphicFramePr>
            <a:graphicFrameLocks noChangeAspect="1"/>
          </p:cNvGraphicFramePr>
          <p:nvPr/>
        </p:nvGraphicFramePr>
        <p:xfrm>
          <a:off x="4529138" y="3521075"/>
          <a:ext cx="3351212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Equation" r:id="rId6" imgW="1358900" imgH="698500" progId="Equation.3">
                  <p:embed/>
                </p:oleObj>
              </mc:Choice>
              <mc:Fallback>
                <p:oleObj name="Equation" r:id="rId6" imgW="1358900" imgH="698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8" y="3521075"/>
                        <a:ext cx="3351212" cy="172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Work</a:t>
            </a:r>
          </a:p>
        </p:txBody>
      </p:sp>
      <p:graphicFrame>
        <p:nvGraphicFramePr>
          <p:cNvPr id="9219" name="Object 2"/>
          <p:cNvGraphicFramePr>
            <a:graphicFrameLocks noChangeAspect="1"/>
          </p:cNvGraphicFramePr>
          <p:nvPr/>
        </p:nvGraphicFramePr>
        <p:xfrm>
          <a:off x="3681413" y="585788"/>
          <a:ext cx="368458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Equation" r:id="rId3" imgW="1320227" imgH="177723" progId="Equation.3">
                  <p:embed/>
                </p:oleObj>
              </mc:Choice>
              <mc:Fallback>
                <p:oleObj name="Equation" r:id="rId3" imgW="1320227" imgH="177723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413" y="585788"/>
                        <a:ext cx="3684587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0" name="Picture 5" descr="image00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24479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 rot="16200000">
            <a:off x="5188745" y="1745456"/>
            <a:ext cx="1204912" cy="485775"/>
          </a:xfrm>
          <a:prstGeom prst="right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572000" y="2819400"/>
            <a:ext cx="2438400" cy="484188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5334000" y="1981200"/>
            <a:ext cx="901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/>
              <a:t>FORCE</a:t>
            </a:r>
          </a:p>
        </p:txBody>
      </p:sp>
      <p:sp>
        <p:nvSpPr>
          <p:cNvPr id="9224" name="TextBox 9"/>
          <p:cNvSpPr txBox="1">
            <a:spLocks noChangeArrowheads="1"/>
          </p:cNvSpPr>
          <p:nvPr/>
        </p:nvSpPr>
        <p:spPr bwMode="auto">
          <a:xfrm>
            <a:off x="5029200" y="2895600"/>
            <a:ext cx="1517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chemeClr val="bg1"/>
                </a:solidFill>
              </a:rPr>
              <a:t>Displacement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581400" y="2895600"/>
            <a:ext cx="4876800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26" name="Object 3"/>
          <p:cNvGraphicFramePr>
            <a:graphicFrameLocks noChangeAspect="1"/>
          </p:cNvGraphicFramePr>
          <p:nvPr/>
        </p:nvGraphicFramePr>
        <p:xfrm>
          <a:off x="3859213" y="3605213"/>
          <a:ext cx="4203700" cy="206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Equation" r:id="rId6" imgW="1320800" imgH="647700" progId="Equation.3">
                  <p:embed/>
                </p:oleObj>
              </mc:Choice>
              <mc:Fallback>
                <p:oleObj name="Equation" r:id="rId6" imgW="1320800" imgH="647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9213" y="3605213"/>
                        <a:ext cx="4203700" cy="206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Work</a:t>
            </a:r>
          </a:p>
        </p:txBody>
      </p:sp>
      <p:graphicFrame>
        <p:nvGraphicFramePr>
          <p:cNvPr id="10243" name="Object 2"/>
          <p:cNvGraphicFramePr>
            <a:graphicFrameLocks noChangeAspect="1"/>
          </p:cNvGraphicFramePr>
          <p:nvPr/>
        </p:nvGraphicFramePr>
        <p:xfrm>
          <a:off x="3681413" y="585788"/>
          <a:ext cx="368458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3" imgW="1320227" imgH="177723" progId="Equation.3">
                  <p:embed/>
                </p:oleObj>
              </mc:Choice>
              <mc:Fallback>
                <p:oleObj name="Equation" r:id="rId3" imgW="1320227" imgH="177723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413" y="585788"/>
                        <a:ext cx="3684587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4" name="Picture 5" descr="image00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57562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1219200" y="4267200"/>
            <a:ext cx="7162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In the figure above, we see the woman applying a force at an angle theta. Only the HORIZONTAL COMPONENT actually causes the box to move and thus imparts energy to the box. The vertical component (Fsin</a:t>
            </a:r>
            <a:r>
              <a:rPr lang="en-US" altLang="en-US">
                <a:latin typeface="Symbol" panose="05050102010706020507" pitchFamily="18" charset="2"/>
              </a:rPr>
              <a:t>Q</a:t>
            </a:r>
            <a:r>
              <a:rPr lang="en-US" altLang="en-US"/>
              <a:t>) does NO work on the box because it is NOT parallel to the displacement.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altLang="en-US" b="1" dirty="0">
                <a:cs typeface="Times New Roman" panose="02020603050405020304" pitchFamily="18" charset="0"/>
              </a:rPr>
              <a:t> “the ability to do work” </a:t>
            </a:r>
          </a:p>
          <a:p>
            <a:r>
              <a:rPr lang="en-US" altLang="en-US" b="1" dirty="0">
                <a:cs typeface="Times New Roman" panose="02020603050405020304" pitchFamily="18" charset="0"/>
              </a:rPr>
              <a:t>The combination of energy and matter </a:t>
            </a:r>
            <a:r>
              <a:rPr lang="en-US" altLang="en-US" b="1" dirty="0" smtClean="0">
                <a:cs typeface="Times New Roman" panose="02020603050405020304" pitchFamily="18" charset="0"/>
              </a:rPr>
              <a:t>makes </a:t>
            </a:r>
            <a:r>
              <a:rPr lang="en-US" altLang="en-US" b="1" dirty="0">
                <a:cs typeface="Times New Roman" panose="02020603050405020304" pitchFamily="18" charset="0"/>
              </a:rPr>
              <a:t>up the universe: </a:t>
            </a:r>
          </a:p>
          <a:p>
            <a:pPr lvl="1"/>
            <a:r>
              <a:rPr lang="en-US" altLang="en-US" b="1" dirty="0">
                <a:cs typeface="Times New Roman" panose="02020603050405020304" pitchFamily="18" charset="0"/>
              </a:rPr>
              <a:t>Matter is substance, and energy is the mover of substance. </a:t>
            </a:r>
          </a:p>
          <a:p>
            <a:pPr lvl="1">
              <a:buFontTx/>
              <a:buNone/>
            </a:pPr>
            <a:endParaRPr lang="en-US" altLang="en-US" b="1" dirty="0"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b="1" dirty="0">
              <a:cs typeface="Times New Roman" panose="02020603050405020304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cs typeface="Times New Roman" panose="02020603050405020304" pitchFamily="18" charset="0"/>
              </a:rPr>
              <a:t>What is energy?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306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 autoUpdateAnimBg="0"/>
    </p:bld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1891</TotalTime>
  <Words>1047</Words>
  <Application>Microsoft Office PowerPoint</Application>
  <PresentationFormat>On-screen Show (4:3)</PresentationFormat>
  <Paragraphs>175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MS Gothic</vt:lpstr>
      <vt:lpstr>ＭＳ Ｐゴシック</vt:lpstr>
      <vt:lpstr>Arial</vt:lpstr>
      <vt:lpstr>Berlin Sans FB Demi</vt:lpstr>
      <vt:lpstr>Calibri</vt:lpstr>
      <vt:lpstr>Comic Sans MS</vt:lpstr>
      <vt:lpstr>Garamond</vt:lpstr>
      <vt:lpstr>Symbol</vt:lpstr>
      <vt:lpstr>Times</vt:lpstr>
      <vt:lpstr>Times New Roman</vt:lpstr>
      <vt:lpstr>Verdana</vt:lpstr>
      <vt:lpstr>Wingdings</vt:lpstr>
      <vt:lpstr>Edge</vt:lpstr>
      <vt:lpstr>Equation</vt:lpstr>
      <vt:lpstr>Work, Energy &amp; Power</vt:lpstr>
      <vt:lpstr>There are many different TYPES of Energy.</vt:lpstr>
      <vt:lpstr>Scalar Dot Product?</vt:lpstr>
      <vt:lpstr>Atlas holds up the Earth</vt:lpstr>
      <vt:lpstr>Garcon does work when he picks up the tray</vt:lpstr>
      <vt:lpstr>Work</vt:lpstr>
      <vt:lpstr>Work</vt:lpstr>
      <vt:lpstr>Work</vt:lpstr>
      <vt:lpstr>What is energy? </vt:lpstr>
      <vt:lpstr>How is all energy divided? </vt:lpstr>
      <vt:lpstr>Potential                 Kinetic</vt:lpstr>
      <vt:lpstr>KE = 1/2 m v2 </vt:lpstr>
      <vt:lpstr>Doing Work Gives Energy to Objects</vt:lpstr>
      <vt:lpstr>Why do we get tired after doing work?</vt:lpstr>
      <vt:lpstr>Work-Energy Theorem</vt:lpstr>
      <vt:lpstr>Work-Energy Theorem</vt:lpstr>
      <vt:lpstr>Work-Energy Theorem</vt:lpstr>
      <vt:lpstr>PowerPoint Presentation</vt:lpstr>
      <vt:lpstr>PowerPoint Presentation</vt:lpstr>
      <vt:lpstr>PowerPoint Presentation</vt:lpstr>
      <vt:lpstr>Spring Potential Energy</vt:lpstr>
      <vt:lpstr>Spring Potential Energy</vt:lpstr>
      <vt:lpstr>Conservation of Energy</vt:lpstr>
      <vt:lpstr>PowerPoint Presentation</vt:lpstr>
      <vt:lpstr>Mechanical Energy</vt:lpstr>
      <vt:lpstr>The Roller Coaster</vt:lpstr>
      <vt:lpstr>Energy consistently changes forms</vt:lpstr>
      <vt:lpstr>Roller coaster</vt:lpstr>
      <vt:lpstr>What is power?</vt:lpstr>
      <vt:lpstr>Calculating Power</vt:lpstr>
      <vt:lpstr>A Watt Measures Work Done and Energy Used In an Amount of Time</vt:lpstr>
      <vt:lpstr>Calculating Power </vt:lpstr>
      <vt:lpstr>POWER !</vt:lpstr>
    </vt:vector>
  </TitlesOfParts>
  <Company>OCPS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Work, Energy &amp; Power</dc:title>
  <dc:creator>Kenneth Bowles</dc:creator>
  <cp:lastModifiedBy>Todd Purdy</cp:lastModifiedBy>
  <cp:revision>53</cp:revision>
  <dcterms:created xsi:type="dcterms:W3CDTF">2008-10-05T15:16:51Z</dcterms:created>
  <dcterms:modified xsi:type="dcterms:W3CDTF">2020-02-20T13:35:53Z</dcterms:modified>
</cp:coreProperties>
</file>